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6" r:id="rId3"/>
    <p:sldId id="280" r:id="rId4"/>
    <p:sldId id="273" r:id="rId5"/>
    <p:sldId id="264" r:id="rId6"/>
    <p:sldId id="258" r:id="rId7"/>
    <p:sldId id="284" r:id="rId8"/>
    <p:sldId id="283" r:id="rId9"/>
    <p:sldId id="259" r:id="rId10"/>
    <p:sldId id="269" r:id="rId11"/>
    <p:sldId id="286" r:id="rId12"/>
    <p:sldId id="285" r:id="rId13"/>
    <p:sldId id="265" r:id="rId14"/>
    <p:sldId id="266" r:id="rId15"/>
    <p:sldId id="267" r:id="rId16"/>
    <p:sldId id="271" r:id="rId17"/>
    <p:sldId id="268" r:id="rId18"/>
    <p:sldId id="270" r:id="rId19"/>
    <p:sldId id="260" r:id="rId20"/>
    <p:sldId id="287" r:id="rId21"/>
    <p:sldId id="289" r:id="rId22"/>
    <p:sldId id="290" r:id="rId23"/>
    <p:sldId id="291" r:id="rId24"/>
    <p:sldId id="281" r:id="rId25"/>
    <p:sldId id="292" r:id="rId26"/>
    <p:sldId id="293" r:id="rId27"/>
    <p:sldId id="282" r:id="rId28"/>
    <p:sldId id="26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  <a:srgbClr val="F8E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2F8793-87F1-4054-BF5C-87CC3B947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A0CC76-5B18-400E-824D-B6E973652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8F838-058A-4CC2-B892-A539EB63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5FDB8-C244-42A2-B1C0-8FFD291B4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8E7D1F-502A-4454-AA10-867D5BA5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6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0B4CF-4967-4F52-866C-8F80E372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693BB-4634-42A2-AE08-290A7740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6C19F-4DA0-4E23-919F-19D9BB67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34ED1-3614-46FC-9742-CD1DEEB5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54638-FFCD-452D-9E04-A7B70FA8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29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56ED91-7D90-4069-A151-C56DA60F4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36C9B0-7B8C-4836-8B40-F3E2463F5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512DC-3A73-456D-A0C8-9F6F10FD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52EC4-C4AA-46C7-BEFA-BB157E8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9E8CA-4023-4A16-BD1F-EDBFF617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116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C307C-3D9C-42A7-81B9-049CA69F2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F7CBF-1A2A-40D4-9AFB-96D5374F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B6772-29A6-4278-AF06-222CA0C4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3A0E2-1CCB-4F49-8C87-459ADEC6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42FEE3-C89B-4B9A-B185-3B9B43FB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2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7D194-3144-4AD9-8C07-E33890FD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C2EC2-E737-4458-8EF3-A56BF5077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49860-EF9C-4B52-8083-4732CBE8B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B439DE-F5EE-49FB-AA3B-4B79C9244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A0556-AAAB-4363-930F-51953CA5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43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CF83E-6DB4-4A24-A857-09DE7A04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16AEEF-04CA-4D2C-8466-43CE768BB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88E5DC-521E-49C0-9A77-B1468A972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7F1B9A-32C8-4565-B30F-6D7D74E3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846CD-3CE6-4BFC-A8D0-C8E7F11AA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DBCFAC-6DE7-4A62-852C-A85F5C02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8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BBB90-49A5-48D1-A5F5-19821D92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5968C2-5D54-45A7-A26B-1D656E96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51557-055E-4033-8F24-70E58D0C0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6BD246-FBCC-428F-909A-02CBD16D5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8B00E9-07F9-4AF7-8434-A095249C1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7024EF-2352-4863-BB79-8933A834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68F855-D455-404E-9274-622E6749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FC7F81-AA9C-42F6-9A46-E95219775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05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56F22-D69A-46BE-90A4-C5DD9E92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4E8220-9541-414E-BEAE-B9D5AEEB2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997919-F80A-46F4-9578-69A23259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357E96-F750-48A8-8D7E-FB3EA5D4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8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A552F9-7F58-4A1C-A3E1-0DAFEE5D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3763E3-80FA-4C4D-819C-5AC31DA1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A2081-8DA1-44EE-BFA0-77DC1268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1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61A14-490A-431B-87FD-64071877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428E0-E772-4A0F-BCC0-2418CC6CC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E86F96-317C-491D-94CD-C8D6B984C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957B1D-D772-4674-BA20-483186C40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54A3AE-F5F7-4C95-BB8A-779AF596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EC4DF8-2172-4D3F-908E-FBAB231E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33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48644-5AFC-4B8A-BDBC-F17E9609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A31BF8-7187-4FF6-AB76-DFE924601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EDBF36-42FD-404E-8E72-7B37AD09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030D44-1BB2-4399-9E37-65879771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5522AB-48E0-485C-9407-00581545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BA89F-F3B9-4905-BE1F-D4D9B3F3C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1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FDF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05410-F37D-4A91-976B-DACB417C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B78884-4E75-4B73-B2AE-F38F2BF32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59C4E-980F-4351-9083-45302B270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3E95-8906-41EB-9ED9-FA772C59138E}" type="datetimeFigureOut">
              <a:rPr lang="ko-KR" altLang="en-US" smtClean="0"/>
              <a:t>2024-07-18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31345-CFE5-4B65-81CF-E71F6B01D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9424C-A6BE-4839-8956-80187F4C0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DE82-7093-42A9-9F74-75DD3DF1C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644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l00tcJdS1i4?si=51VkBy6Xpu7sbgJ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youtu.be/X8fY6F3g--M?si=iOYDrFNN5Q7vXqS0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imnews.imbc.com/replay/2018/nwtoday/article/4930879_30187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순서도: 문서 47">
            <a:extLst>
              <a:ext uri="{FF2B5EF4-FFF2-40B4-BE49-F238E27FC236}">
                <a16:creationId xmlns:a16="http://schemas.microsoft.com/office/drawing/2014/main" id="{3487E16E-9F23-4907-8AF5-F89682D0AB77}"/>
              </a:ext>
            </a:extLst>
          </p:cNvPr>
          <p:cNvSpPr/>
          <p:nvPr/>
        </p:nvSpPr>
        <p:spPr>
          <a:xfrm rot="10800000">
            <a:off x="5011741" y="1260196"/>
            <a:ext cx="7581089" cy="5749048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순서도: 문서 48">
            <a:extLst>
              <a:ext uri="{FF2B5EF4-FFF2-40B4-BE49-F238E27FC236}">
                <a16:creationId xmlns:a16="http://schemas.microsoft.com/office/drawing/2014/main" id="{9E09553C-EAED-474D-B179-D9C134D4D1CB}"/>
              </a:ext>
            </a:extLst>
          </p:cNvPr>
          <p:cNvSpPr/>
          <p:nvPr/>
        </p:nvSpPr>
        <p:spPr>
          <a:xfrm rot="10800000">
            <a:off x="-700016" y="3100344"/>
            <a:ext cx="7581089" cy="5749048"/>
          </a:xfrm>
          <a:prstGeom prst="flowChartDocumen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D092B0C3-ECEC-4125-8F97-497ACA4BCF0D}"/>
              </a:ext>
            </a:extLst>
          </p:cNvPr>
          <p:cNvSpPr/>
          <p:nvPr/>
        </p:nvSpPr>
        <p:spPr>
          <a:xfrm rot="10800000">
            <a:off x="4798785" y="1446179"/>
            <a:ext cx="7581089" cy="5749048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문서 11">
            <a:extLst>
              <a:ext uri="{FF2B5EF4-FFF2-40B4-BE49-F238E27FC236}">
                <a16:creationId xmlns:a16="http://schemas.microsoft.com/office/drawing/2014/main" id="{1C121814-F765-42B9-86C2-8CE7B723B96E}"/>
              </a:ext>
            </a:extLst>
          </p:cNvPr>
          <p:cNvSpPr/>
          <p:nvPr/>
        </p:nvSpPr>
        <p:spPr>
          <a:xfrm rot="10800000">
            <a:off x="-912972" y="3286327"/>
            <a:ext cx="7581089" cy="5749048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F57294-12FC-4453-8BBB-6D247C8E7E79}"/>
              </a:ext>
            </a:extLst>
          </p:cNvPr>
          <p:cNvSpPr/>
          <p:nvPr/>
        </p:nvSpPr>
        <p:spPr>
          <a:xfrm>
            <a:off x="1008240" y="1173804"/>
            <a:ext cx="9922213" cy="498704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9DEF73A-BA79-4E4D-8516-837DEFA5F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3396" y="1986232"/>
            <a:ext cx="9144000" cy="23876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altLang="ko-KR" dirty="0"/>
            </a:br>
            <a:r>
              <a:rPr lang="ko-KR" altLang="en-US" dirty="0"/>
              <a:t>맥주 광고 제재로 인한</a:t>
            </a:r>
            <a:br>
              <a:rPr lang="en-US" altLang="ko-KR" dirty="0"/>
            </a:br>
            <a:r>
              <a:rPr lang="ko-KR" altLang="en-US" dirty="0"/>
              <a:t>주류시장의 변화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FA61BD45-5B08-4653-A5CC-76B08774A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4648" y="5627011"/>
            <a:ext cx="5745805" cy="533840"/>
          </a:xfrm>
        </p:spPr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조</a:t>
            </a:r>
            <a:r>
              <a:rPr lang="en-US" altLang="ko-KR" dirty="0"/>
              <a:t>: </a:t>
            </a:r>
            <a:r>
              <a:rPr lang="ko-KR" altLang="en-US" dirty="0" err="1"/>
              <a:t>안윤호</a:t>
            </a:r>
            <a:r>
              <a:rPr lang="en-US" altLang="ko-KR" dirty="0"/>
              <a:t>, </a:t>
            </a:r>
            <a:r>
              <a:rPr lang="ko-KR" altLang="en-US" dirty="0" err="1"/>
              <a:t>이현종</a:t>
            </a:r>
            <a:r>
              <a:rPr lang="en-US" altLang="ko-KR" dirty="0"/>
              <a:t>, </a:t>
            </a:r>
            <a:r>
              <a:rPr lang="ko-KR" altLang="en-US" dirty="0" err="1"/>
              <a:t>김아란</a:t>
            </a:r>
            <a:r>
              <a:rPr lang="en-US" altLang="ko-KR" dirty="0"/>
              <a:t>, </a:t>
            </a:r>
            <a:r>
              <a:rPr lang="ko-KR" altLang="en-US" dirty="0"/>
              <a:t>김영주</a:t>
            </a: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21BAE276-C0B8-4E37-A9DC-E45F62010C42}"/>
              </a:ext>
            </a:extLst>
          </p:cNvPr>
          <p:cNvSpPr/>
          <p:nvPr/>
        </p:nvSpPr>
        <p:spPr>
          <a:xfrm>
            <a:off x="11228573" y="4152091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4개 8">
            <a:extLst>
              <a:ext uri="{FF2B5EF4-FFF2-40B4-BE49-F238E27FC236}">
                <a16:creationId xmlns:a16="http://schemas.microsoft.com/office/drawing/2014/main" id="{5CDD4274-C938-4F4F-9871-E077E34C7073}"/>
              </a:ext>
            </a:extLst>
          </p:cNvPr>
          <p:cNvSpPr/>
          <p:nvPr/>
        </p:nvSpPr>
        <p:spPr>
          <a:xfrm>
            <a:off x="486383" y="5885602"/>
            <a:ext cx="152593" cy="203101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4개 32">
            <a:extLst>
              <a:ext uri="{FF2B5EF4-FFF2-40B4-BE49-F238E27FC236}">
                <a16:creationId xmlns:a16="http://schemas.microsoft.com/office/drawing/2014/main" id="{56A84E37-8745-465C-93C2-DFF66D3D3816}"/>
              </a:ext>
            </a:extLst>
          </p:cNvPr>
          <p:cNvSpPr/>
          <p:nvPr/>
        </p:nvSpPr>
        <p:spPr>
          <a:xfrm>
            <a:off x="11225138" y="5154628"/>
            <a:ext cx="152593" cy="203101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별: 꼭짓점 4개 33">
            <a:extLst>
              <a:ext uri="{FF2B5EF4-FFF2-40B4-BE49-F238E27FC236}">
                <a16:creationId xmlns:a16="http://schemas.microsoft.com/office/drawing/2014/main" id="{3624D4B1-8133-40BB-B588-1371747E763E}"/>
              </a:ext>
            </a:extLst>
          </p:cNvPr>
          <p:cNvSpPr/>
          <p:nvPr/>
        </p:nvSpPr>
        <p:spPr>
          <a:xfrm>
            <a:off x="2875855" y="6187161"/>
            <a:ext cx="152593" cy="203101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별: 꼭짓점 4개 34">
            <a:extLst>
              <a:ext uri="{FF2B5EF4-FFF2-40B4-BE49-F238E27FC236}">
                <a16:creationId xmlns:a16="http://schemas.microsoft.com/office/drawing/2014/main" id="{4F14871A-36C6-49B2-826B-FA5A69FB4079}"/>
              </a:ext>
            </a:extLst>
          </p:cNvPr>
          <p:cNvSpPr/>
          <p:nvPr/>
        </p:nvSpPr>
        <p:spPr>
          <a:xfrm>
            <a:off x="11225138" y="2082902"/>
            <a:ext cx="152593" cy="203101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연결자 35">
            <a:extLst>
              <a:ext uri="{FF2B5EF4-FFF2-40B4-BE49-F238E27FC236}">
                <a16:creationId xmlns:a16="http://schemas.microsoft.com/office/drawing/2014/main" id="{92ED9566-D7CA-40A8-8609-B86541A3CE5A}"/>
              </a:ext>
            </a:extLst>
          </p:cNvPr>
          <p:cNvSpPr/>
          <p:nvPr/>
        </p:nvSpPr>
        <p:spPr>
          <a:xfrm>
            <a:off x="11601464" y="6133289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15C13CFD-CCD5-446B-AC1E-FB3E3AAB7009}"/>
              </a:ext>
            </a:extLst>
          </p:cNvPr>
          <p:cNvSpPr/>
          <p:nvPr/>
        </p:nvSpPr>
        <p:spPr>
          <a:xfrm>
            <a:off x="11607951" y="3020435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연결자 37">
            <a:extLst>
              <a:ext uri="{FF2B5EF4-FFF2-40B4-BE49-F238E27FC236}">
                <a16:creationId xmlns:a16="http://schemas.microsoft.com/office/drawing/2014/main" id="{042EBE39-45CE-4FF1-AAE9-AE0C5BA1EE98}"/>
              </a:ext>
            </a:extLst>
          </p:cNvPr>
          <p:cNvSpPr/>
          <p:nvPr/>
        </p:nvSpPr>
        <p:spPr>
          <a:xfrm>
            <a:off x="8653271" y="6481053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1CE2C0F4-0D3D-4985-A962-7E61F13DB8B7}"/>
              </a:ext>
            </a:extLst>
          </p:cNvPr>
          <p:cNvSpPr/>
          <p:nvPr/>
        </p:nvSpPr>
        <p:spPr>
          <a:xfrm>
            <a:off x="7621880" y="6279610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연결자 39">
            <a:extLst>
              <a:ext uri="{FF2B5EF4-FFF2-40B4-BE49-F238E27FC236}">
                <a16:creationId xmlns:a16="http://schemas.microsoft.com/office/drawing/2014/main" id="{F7448397-F2FF-4607-8CE9-AF0BD4F44302}"/>
              </a:ext>
            </a:extLst>
          </p:cNvPr>
          <p:cNvSpPr/>
          <p:nvPr/>
        </p:nvSpPr>
        <p:spPr>
          <a:xfrm>
            <a:off x="5368565" y="6691819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9D06DBD6-DE24-428D-A323-C06DD9F8BCB1}"/>
              </a:ext>
            </a:extLst>
          </p:cNvPr>
          <p:cNvSpPr/>
          <p:nvPr/>
        </p:nvSpPr>
        <p:spPr>
          <a:xfrm>
            <a:off x="1691509" y="6530332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981FD237-8B37-4EB5-939F-46F6A4659B9C}"/>
              </a:ext>
            </a:extLst>
          </p:cNvPr>
          <p:cNvSpPr/>
          <p:nvPr/>
        </p:nvSpPr>
        <p:spPr>
          <a:xfrm>
            <a:off x="253113" y="4778712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29795F94-9197-4EA8-8C01-840ED0E4E09A}"/>
              </a:ext>
            </a:extLst>
          </p:cNvPr>
          <p:cNvSpPr/>
          <p:nvPr/>
        </p:nvSpPr>
        <p:spPr>
          <a:xfrm>
            <a:off x="671305" y="5256178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B2FAA25B-52A8-44CF-B31D-E0627D99B8EE}"/>
              </a:ext>
            </a:extLst>
          </p:cNvPr>
          <p:cNvSpPr/>
          <p:nvPr/>
        </p:nvSpPr>
        <p:spPr>
          <a:xfrm>
            <a:off x="4103969" y="6384993"/>
            <a:ext cx="77629" cy="8268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5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A607F-CCEA-4220-B4B2-DCA44812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출고량 감소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5908-8844-4F39-A772-B665EA620B23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2F8893-9A0B-4366-A600-B30B2D65598C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CFA68-6596-4CD2-9440-6521EB9A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BC9900-08C3-4CD3-8554-635B79F80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76" y="1299934"/>
            <a:ext cx="9268645" cy="27997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EAC6D9-9853-4D18-A209-0530E8DC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0743"/>
            <a:ext cx="9268645" cy="23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A607F-CCEA-4220-B4B2-DCA44812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출고량 감소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5908-8844-4F39-A772-B665EA620B23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2F8893-9A0B-4366-A600-B30B2D65598C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1CFA68-6596-4CD2-9440-6521EB9A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57E329-52BC-4F54-983F-594B7CB8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2" y="1398849"/>
            <a:ext cx="5851950" cy="4908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F4DCA6-4B50-4704-98A0-80092234C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347" y="1271681"/>
            <a:ext cx="6994886" cy="35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88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A607F-CCEA-4220-B4B2-DCA44812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출고량 감소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776EE9-F6F8-4B93-A188-82C80EE06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425"/>
            <a:ext cx="10515600" cy="3919737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551402-EF89-4EE9-89C4-93530F7CFC51}"/>
              </a:ext>
            </a:extLst>
          </p:cNvPr>
          <p:cNvSpPr/>
          <p:nvPr/>
        </p:nvSpPr>
        <p:spPr>
          <a:xfrm>
            <a:off x="5219206" y="3788229"/>
            <a:ext cx="1686296" cy="285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BB5908-8844-4F39-A772-B665EA620B23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2F8893-9A0B-4366-A600-B30B2D65598C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5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D70A9-8C42-4ACB-A3AE-1E7C7BA1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출고량 감소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B5C340B-0C69-473B-B6E3-7A9739299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761" y="1776691"/>
            <a:ext cx="10515600" cy="7559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4F7E6E-8833-47A6-991B-64BB068BC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219" y="2473122"/>
            <a:ext cx="3672163" cy="40937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DE5782-B71D-4D1D-9104-1C68B33F3CEB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AA78E-4E3C-4590-89CB-184A1490BE6B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9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E9E48-6EF8-4CD0-BA38-B757E7B5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과실주는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6A188F-0722-4467-B4DC-B1CA0ADB3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9" y="1813614"/>
            <a:ext cx="10515600" cy="58713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AE5A92-97AF-433E-9540-F02AB53E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74" y="2723989"/>
            <a:ext cx="4448796" cy="3191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3D9C8C7-225F-4252-BAF3-45104781B18A}"/>
              </a:ext>
            </a:extLst>
          </p:cNvPr>
          <p:cNvSpPr/>
          <p:nvPr/>
        </p:nvSpPr>
        <p:spPr>
          <a:xfrm>
            <a:off x="5201392" y="2784764"/>
            <a:ext cx="1134094" cy="3040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CE4544-8A1E-46E1-BF58-D557E1DDDA3D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C8A9CA-F768-4101-A5CA-3EF495F0F0DF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05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4077B-8498-4E28-B465-EEA4E983F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증류식</a:t>
            </a:r>
            <a:r>
              <a:rPr lang="ko-KR" altLang="en-US" dirty="0"/>
              <a:t> 소주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AB480E-D686-4820-8538-8474F0AE6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568" y="1690688"/>
            <a:ext cx="10515600" cy="66519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DDCB95-3966-4BC9-B3F2-5FC1DCCE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05" y="2890145"/>
            <a:ext cx="4067743" cy="28293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BB29295-5594-4E95-80B9-771D87D3ED62}"/>
              </a:ext>
            </a:extLst>
          </p:cNvPr>
          <p:cNvSpPr/>
          <p:nvPr/>
        </p:nvSpPr>
        <p:spPr>
          <a:xfrm>
            <a:off x="6388924" y="2784763"/>
            <a:ext cx="1134094" cy="3040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595EFE-3322-4189-BE38-CD058947998F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6DF018-084E-4D23-BFBA-16427E24C693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53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A4E5D-A012-4AE5-82E8-4F7339EE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전통주란</a:t>
            </a:r>
            <a:r>
              <a:rPr lang="ko-KR" altLang="en-US" dirty="0"/>
              <a:t>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83EAF-DEF6-4E41-AF54-6C898876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선정목적</a:t>
            </a: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지역 농산물 사용확대</a:t>
            </a: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	</a:t>
            </a:r>
            <a:r>
              <a:rPr lang="ko-KR" altLang="en-US" dirty="0"/>
              <a:t>중소 규모 양조장의  진흥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dirty="0"/>
              <a:t>농업회사법인</a:t>
            </a:r>
            <a:r>
              <a:rPr lang="en-US" altLang="ko-KR" dirty="0"/>
              <a:t>+</a:t>
            </a:r>
            <a:r>
              <a:rPr lang="ko-KR" altLang="en-US" dirty="0"/>
              <a:t>국산 농산물을 주재료로</a:t>
            </a: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46E169-D76F-4D5B-A729-4E18FCC9303A}"/>
              </a:ext>
            </a:extLst>
          </p:cNvPr>
          <p:cNvSpPr/>
          <p:nvPr/>
        </p:nvSpPr>
        <p:spPr>
          <a:xfrm>
            <a:off x="0" y="0"/>
            <a:ext cx="112575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92C126-FEDF-4A7B-8BC1-9E48F98843D3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9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22EB42-C709-4BAD-85A3-779645FD0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2416" y="533493"/>
            <a:ext cx="6483996" cy="5791014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881AF5-25B9-48F2-9057-C2EC66147B56}"/>
              </a:ext>
            </a:extLst>
          </p:cNvPr>
          <p:cNvSpPr/>
          <p:nvPr/>
        </p:nvSpPr>
        <p:spPr>
          <a:xfrm>
            <a:off x="-1" y="0"/>
            <a:ext cx="126000" cy="58932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A17B8F-E8BD-4142-B29C-668B2C5899B6}"/>
              </a:ext>
            </a:extLst>
          </p:cNvPr>
          <p:cNvSpPr/>
          <p:nvPr/>
        </p:nvSpPr>
        <p:spPr>
          <a:xfrm>
            <a:off x="0" y="1690688"/>
            <a:ext cx="112575" cy="159052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2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C43BF-4B2A-4E8F-BE93-614CE856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출고량 증가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CCAF36-D62F-42EF-B7BE-05B1E5258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729" y="2515186"/>
            <a:ext cx="10326541" cy="2972215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71D4A59-B94C-4C77-995A-2A2D089912C6}"/>
              </a:ext>
            </a:extLst>
          </p:cNvPr>
          <p:cNvGrpSpPr/>
          <p:nvPr/>
        </p:nvGrpSpPr>
        <p:grpSpPr>
          <a:xfrm>
            <a:off x="0" y="0"/>
            <a:ext cx="112575" cy="5893200"/>
            <a:chOff x="0" y="0"/>
            <a:chExt cx="112575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A35D920-D9BE-4104-B001-8E6047B6DF4C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A35CEBA-9A68-4193-A629-B9F83717BC9A}"/>
                </a:ext>
              </a:extLst>
            </p:cNvPr>
            <p:cNvSpPr/>
            <p:nvPr/>
          </p:nvSpPr>
          <p:spPr>
            <a:xfrm>
              <a:off x="0" y="342900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4580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89C4C-EDDE-4777-9FE0-8BE4722D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출고량 증가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8E6BF4-572B-416F-BFF6-CF717CC2E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821" y="1616634"/>
            <a:ext cx="10515600" cy="131359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D8CF0-E73D-46A3-960D-744CC84C2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158" y="3009652"/>
            <a:ext cx="5773637" cy="360466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F83606A-AF03-44CE-AF43-B0926F99327F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D3E32C4-4B8F-47A2-9D63-6AE5FD7A9FEA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99D5AE-3318-49F3-B283-77B49ED269D1}"/>
                </a:ext>
              </a:extLst>
            </p:cNvPr>
            <p:cNvSpPr/>
            <p:nvPr/>
          </p:nvSpPr>
          <p:spPr>
            <a:xfrm>
              <a:off x="0" y="342900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37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9B770BD-BE71-4423-8A3F-3E435BE855F4}"/>
              </a:ext>
            </a:extLst>
          </p:cNvPr>
          <p:cNvSpPr/>
          <p:nvPr/>
        </p:nvSpPr>
        <p:spPr>
          <a:xfrm>
            <a:off x="1410962" y="1592630"/>
            <a:ext cx="1931745" cy="19317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술</a:t>
            </a:r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77801DF7-C089-4C44-A3D6-156852C6AC42}"/>
              </a:ext>
            </a:extLst>
          </p:cNvPr>
          <p:cNvSpPr/>
          <p:nvPr/>
        </p:nvSpPr>
        <p:spPr>
          <a:xfrm>
            <a:off x="2423262" y="4046169"/>
            <a:ext cx="1585564" cy="1537121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주류</a:t>
            </a:r>
            <a:endParaRPr lang="ko-KR" altLang="en-US" dirty="0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26BA97EB-211A-4C1C-B150-46C07A5E3365}"/>
              </a:ext>
            </a:extLst>
          </p:cNvPr>
          <p:cNvSpPr/>
          <p:nvPr/>
        </p:nvSpPr>
        <p:spPr>
          <a:xfrm>
            <a:off x="5186642" y="3047670"/>
            <a:ext cx="1464452" cy="1504825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맥주</a:t>
            </a:r>
            <a:endParaRPr lang="ko-KR" altLang="en-US" dirty="0"/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A35C9E17-225A-4CAB-88F4-E9CC9E8BFD5A}"/>
              </a:ext>
            </a:extLst>
          </p:cNvPr>
          <p:cNvSpPr/>
          <p:nvPr/>
        </p:nvSpPr>
        <p:spPr>
          <a:xfrm>
            <a:off x="5074618" y="439356"/>
            <a:ext cx="1931745" cy="1931746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광고</a:t>
            </a:r>
            <a:endParaRPr lang="en-US" altLang="ko-KR" sz="3600" dirty="0"/>
          </a:p>
          <a:p>
            <a:pPr algn="ctr"/>
            <a:r>
              <a:rPr lang="ko-KR" altLang="en-US" sz="3600" dirty="0"/>
              <a:t>제재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ECF7784-2986-4A17-8F46-EB79F7A9AF78}"/>
              </a:ext>
            </a:extLst>
          </p:cNvPr>
          <p:cNvCxnSpPr>
            <a:cxnSpLocks/>
          </p:cNvCxnSpPr>
          <p:nvPr/>
        </p:nvCxnSpPr>
        <p:spPr>
          <a:xfrm>
            <a:off x="2625208" y="3496368"/>
            <a:ext cx="297839" cy="60573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BAA18D-DB27-4AE5-8344-4B751EF1C936}"/>
              </a:ext>
            </a:extLst>
          </p:cNvPr>
          <p:cNvCxnSpPr>
            <a:cxnSpLocks/>
            <a:stCxn id="7" idx="4"/>
            <a:endCxn id="6" idx="0"/>
          </p:cNvCxnSpPr>
          <p:nvPr/>
        </p:nvCxnSpPr>
        <p:spPr>
          <a:xfrm flipH="1">
            <a:off x="5918868" y="2371102"/>
            <a:ext cx="121623" cy="67656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44615C-B162-4845-AAEF-ABCA3604733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926232" y="3800083"/>
            <a:ext cx="1260410" cy="66801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EB9166E3-0A2C-429C-B563-CD49A35AAE3C}"/>
              </a:ext>
            </a:extLst>
          </p:cNvPr>
          <p:cNvSpPr/>
          <p:nvPr/>
        </p:nvSpPr>
        <p:spPr>
          <a:xfrm>
            <a:off x="1376143" y="497065"/>
            <a:ext cx="902289" cy="920455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CC20A4A7-CD8D-4E0A-8943-E61AD70B6E90}"/>
              </a:ext>
            </a:extLst>
          </p:cNvPr>
          <p:cNvSpPr/>
          <p:nvPr/>
        </p:nvSpPr>
        <p:spPr>
          <a:xfrm>
            <a:off x="239196" y="1613066"/>
            <a:ext cx="902289" cy="920455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A17EDF83-A057-474E-9BFF-256085529741}"/>
              </a:ext>
            </a:extLst>
          </p:cNvPr>
          <p:cNvSpPr/>
          <p:nvPr/>
        </p:nvSpPr>
        <p:spPr>
          <a:xfrm>
            <a:off x="2572131" y="5912311"/>
            <a:ext cx="807415" cy="814735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EBCB8E6F-DAA6-486E-B7DB-9BAF81A10679}"/>
              </a:ext>
            </a:extLst>
          </p:cNvPr>
          <p:cNvSpPr/>
          <p:nvPr/>
        </p:nvSpPr>
        <p:spPr>
          <a:xfrm>
            <a:off x="1423581" y="4935590"/>
            <a:ext cx="807415" cy="814734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F0036EDE-F5ED-4B38-8809-2FBCF388E842}"/>
              </a:ext>
            </a:extLst>
          </p:cNvPr>
          <p:cNvSpPr/>
          <p:nvPr/>
        </p:nvSpPr>
        <p:spPr>
          <a:xfrm>
            <a:off x="2838071" y="637859"/>
            <a:ext cx="902289" cy="920455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6ADC5611-9727-4159-B07C-1FC3E37E4EDA}"/>
              </a:ext>
            </a:extLst>
          </p:cNvPr>
          <p:cNvSpPr/>
          <p:nvPr/>
        </p:nvSpPr>
        <p:spPr>
          <a:xfrm>
            <a:off x="572760" y="3135301"/>
            <a:ext cx="902289" cy="920455"/>
          </a:xfrm>
          <a:prstGeom prst="flowChartConnector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CD7527-16A7-4590-898E-7FCD91431791}"/>
              </a:ext>
            </a:extLst>
          </p:cNvPr>
          <p:cNvSpPr txBox="1"/>
          <p:nvPr/>
        </p:nvSpPr>
        <p:spPr>
          <a:xfrm>
            <a:off x="1376143" y="658993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청소년</a:t>
            </a:r>
            <a:endParaRPr lang="en-US" altLang="ko-KR" dirty="0"/>
          </a:p>
          <a:p>
            <a:pPr algn="ctr"/>
            <a:r>
              <a:rPr lang="ko-KR" altLang="en-US" dirty="0"/>
              <a:t>음주</a:t>
            </a:r>
            <a:endParaRPr lang="en-US" altLang="ko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D1AD29-4BE4-494C-9E22-45B71E8F2CE2}"/>
              </a:ext>
            </a:extLst>
          </p:cNvPr>
          <p:cNvSpPr txBox="1"/>
          <p:nvPr/>
        </p:nvSpPr>
        <p:spPr>
          <a:xfrm>
            <a:off x="1510034" y="51760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양주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814B3E-46BF-4F3C-BDE3-AA79BE3FB2E5}"/>
              </a:ext>
            </a:extLst>
          </p:cNvPr>
          <p:cNvSpPr txBox="1"/>
          <p:nvPr/>
        </p:nvSpPr>
        <p:spPr>
          <a:xfrm>
            <a:off x="705031" y="329279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음주</a:t>
            </a:r>
            <a:endParaRPr lang="en-US" altLang="ko-KR" dirty="0"/>
          </a:p>
          <a:p>
            <a:pPr algn="ctr"/>
            <a:r>
              <a:rPr lang="ko-KR" altLang="en-US" dirty="0"/>
              <a:t>운전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7B10B3-858F-4666-AD70-E2C7BE4B3ED6}"/>
              </a:ext>
            </a:extLst>
          </p:cNvPr>
          <p:cNvSpPr txBox="1"/>
          <p:nvPr/>
        </p:nvSpPr>
        <p:spPr>
          <a:xfrm>
            <a:off x="345530" y="175012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음주</a:t>
            </a:r>
            <a:endParaRPr lang="en-US" altLang="ko-KR" dirty="0"/>
          </a:p>
          <a:p>
            <a:pPr algn="ctr"/>
            <a:r>
              <a:rPr lang="ko-KR" altLang="en-US" dirty="0"/>
              <a:t>문화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8E36D-7E06-4DE0-83B1-8AE989239A09}"/>
              </a:ext>
            </a:extLst>
          </p:cNvPr>
          <p:cNvSpPr txBox="1"/>
          <p:nvPr/>
        </p:nvSpPr>
        <p:spPr>
          <a:xfrm>
            <a:off x="2966049" y="925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/>
              <a:t>건강</a:t>
            </a:r>
            <a:endParaRPr lang="en-US" altLang="ko-KR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623960-2E2D-454F-B591-67D6789E614C}"/>
              </a:ext>
            </a:extLst>
          </p:cNvPr>
          <p:cNvGrpSpPr/>
          <p:nvPr/>
        </p:nvGrpSpPr>
        <p:grpSpPr>
          <a:xfrm>
            <a:off x="3975055" y="4935590"/>
            <a:ext cx="1100474" cy="1147036"/>
            <a:chOff x="3962399" y="5267892"/>
            <a:chExt cx="807415" cy="814734"/>
          </a:xfrm>
        </p:grpSpPr>
        <p:sp>
          <p:nvSpPr>
            <p:cNvPr id="21" name="순서도: 연결자 20">
              <a:extLst>
                <a:ext uri="{FF2B5EF4-FFF2-40B4-BE49-F238E27FC236}">
                  <a16:creationId xmlns:a16="http://schemas.microsoft.com/office/drawing/2014/main" id="{9CE3D273-E0A2-4AED-B69D-9431EE5501C8}"/>
                </a:ext>
              </a:extLst>
            </p:cNvPr>
            <p:cNvSpPr/>
            <p:nvPr/>
          </p:nvSpPr>
          <p:spPr>
            <a:xfrm>
              <a:off x="3962399" y="5267892"/>
              <a:ext cx="807415" cy="814734"/>
            </a:xfrm>
            <a:prstGeom prst="flowChartConnector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CD8380-C093-42B4-A2C6-0ABD264D621E}"/>
                </a:ext>
              </a:extLst>
            </p:cNvPr>
            <p:cNvSpPr txBox="1"/>
            <p:nvPr/>
          </p:nvSpPr>
          <p:spPr>
            <a:xfrm>
              <a:off x="4056708" y="5525095"/>
              <a:ext cx="643572" cy="262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err="1"/>
                <a:t>전통주</a:t>
              </a:r>
              <a:endParaRPr lang="en-US" altLang="ko-KR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B1D3F28-75A1-4D50-BBA2-7CD639E8266D}"/>
              </a:ext>
            </a:extLst>
          </p:cNvPr>
          <p:cNvSpPr txBox="1"/>
          <p:nvPr/>
        </p:nvSpPr>
        <p:spPr>
          <a:xfrm>
            <a:off x="2652672" y="61350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소주</a:t>
            </a:r>
            <a:endParaRPr lang="en-US" altLang="ko-KR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E08C2A-23FB-4CA6-83C5-7C4A8B141E33}"/>
              </a:ext>
            </a:extLst>
          </p:cNvPr>
          <p:cNvCxnSpPr>
            <a:cxnSpLocks/>
          </p:cNvCxnSpPr>
          <p:nvPr/>
        </p:nvCxnSpPr>
        <p:spPr>
          <a:xfrm>
            <a:off x="1870303" y="1405229"/>
            <a:ext cx="109384" cy="2838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8D830FE-DF4B-40BF-B431-E50239470843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975839" y="5564716"/>
            <a:ext cx="46462" cy="3475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21A154-BA0B-4CE7-AC0C-901C272917A9}"/>
              </a:ext>
            </a:extLst>
          </p:cNvPr>
          <p:cNvCxnSpPr>
            <a:cxnSpLocks/>
            <a:stCxn id="18" idx="7"/>
            <a:endCxn id="5" idx="2"/>
          </p:cNvCxnSpPr>
          <p:nvPr/>
        </p:nvCxnSpPr>
        <p:spPr>
          <a:xfrm flipV="1">
            <a:off x="2112753" y="4814730"/>
            <a:ext cx="310509" cy="24017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2D8E10F-C89A-4241-B572-A3E11A5F0F2A}"/>
              </a:ext>
            </a:extLst>
          </p:cNvPr>
          <p:cNvCxnSpPr>
            <a:cxnSpLocks/>
          </p:cNvCxnSpPr>
          <p:nvPr/>
        </p:nvCxnSpPr>
        <p:spPr>
          <a:xfrm flipV="1">
            <a:off x="2873396" y="1494579"/>
            <a:ext cx="186413" cy="23884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C64E05D-C93F-4D00-ADFA-C43AD3559613}"/>
              </a:ext>
            </a:extLst>
          </p:cNvPr>
          <p:cNvCxnSpPr>
            <a:cxnSpLocks/>
          </p:cNvCxnSpPr>
          <p:nvPr/>
        </p:nvCxnSpPr>
        <p:spPr>
          <a:xfrm>
            <a:off x="1136892" y="2122316"/>
            <a:ext cx="338157" cy="8113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5937BE-3465-4A03-AC33-81E319CB42FB}"/>
              </a:ext>
            </a:extLst>
          </p:cNvPr>
          <p:cNvCxnSpPr>
            <a:cxnSpLocks/>
          </p:cNvCxnSpPr>
          <p:nvPr/>
        </p:nvCxnSpPr>
        <p:spPr>
          <a:xfrm flipV="1">
            <a:off x="1373508" y="3135301"/>
            <a:ext cx="233812" cy="17133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99BD92A-35BF-4ABA-8311-FC23565E62C4}"/>
              </a:ext>
            </a:extLst>
          </p:cNvPr>
          <p:cNvCxnSpPr>
            <a:cxnSpLocks/>
          </p:cNvCxnSpPr>
          <p:nvPr/>
        </p:nvCxnSpPr>
        <p:spPr>
          <a:xfrm>
            <a:off x="3926232" y="5157788"/>
            <a:ext cx="115543" cy="777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2859A74-BED8-4F7C-A3EB-7C224553200D}"/>
              </a:ext>
            </a:extLst>
          </p:cNvPr>
          <p:cNvGrpSpPr/>
          <p:nvPr/>
        </p:nvGrpSpPr>
        <p:grpSpPr>
          <a:xfrm>
            <a:off x="7296581" y="1408727"/>
            <a:ext cx="4895419" cy="3372423"/>
            <a:chOff x="7296581" y="-205896"/>
            <a:chExt cx="4895419" cy="337242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A59CEB4-DF4C-48A6-BB83-723E078BD7A4}"/>
                </a:ext>
              </a:extLst>
            </p:cNvPr>
            <p:cNvSpPr txBox="1"/>
            <p:nvPr/>
          </p:nvSpPr>
          <p:spPr>
            <a:xfrm>
              <a:off x="7756055" y="254502"/>
              <a:ext cx="443594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실제 판매에 영향을 줬을까</a:t>
              </a:r>
              <a:r>
                <a:rPr lang="en-US" altLang="ko-KR" dirty="0"/>
                <a:t>?</a:t>
              </a:r>
            </a:p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dirty="0"/>
                <a:t>출고량 분석</a:t>
              </a:r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다른 주류 판매에는 영향이 없었을까</a:t>
              </a:r>
              <a:r>
                <a:rPr lang="en-US" altLang="ko-KR" dirty="0"/>
                <a:t>?</a:t>
              </a:r>
            </a:p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dirty="0" err="1"/>
                <a:t>전통주</a:t>
              </a:r>
              <a:r>
                <a:rPr lang="ko-KR" altLang="en-US" dirty="0"/>
                <a:t> 출고량 및 생산량 분석</a:t>
              </a:r>
              <a:endParaRPr lang="en-US" altLang="ko-KR" dirty="0"/>
            </a:p>
            <a:p>
              <a:pPr marL="285750" indent="-285750">
                <a:buFont typeface="Symbol" panose="05050102010706020507" pitchFamily="18" charset="2"/>
                <a:buChar char="Þ"/>
              </a:pPr>
              <a:endParaRPr lang="en-US" altLang="ko-KR" dirty="0"/>
            </a:p>
            <a:p>
              <a:r>
                <a:rPr lang="ko-KR" altLang="en-US" dirty="0"/>
                <a:t>다른 주류에 영향을 줬다면</a:t>
              </a:r>
              <a:r>
                <a:rPr lang="en-US" altLang="ko-KR" dirty="0"/>
                <a:t>,</a:t>
              </a:r>
            </a:p>
            <a:p>
              <a:r>
                <a:rPr lang="ko-KR" altLang="en-US" dirty="0"/>
                <a:t>                       어떤 영향이 있었을까</a:t>
              </a:r>
              <a:r>
                <a:rPr lang="en-US" altLang="ko-KR" dirty="0"/>
                <a:t>?</a:t>
              </a:r>
            </a:p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dirty="0" err="1"/>
                <a:t>전통주</a:t>
              </a:r>
              <a:r>
                <a:rPr lang="ko-KR" altLang="en-US" dirty="0"/>
                <a:t> 수출량 분석</a:t>
              </a:r>
              <a:endParaRPr lang="en-US" altLang="ko-KR" dirty="0"/>
            </a:p>
          </p:txBody>
        </p:sp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495BC4DA-9953-4A33-ADF5-C24A91BFD94C}"/>
                </a:ext>
              </a:extLst>
            </p:cNvPr>
            <p:cNvSpPr/>
            <p:nvPr/>
          </p:nvSpPr>
          <p:spPr>
            <a:xfrm rot="13382011">
              <a:off x="7296581" y="-205896"/>
              <a:ext cx="3183857" cy="3372423"/>
            </a:xfrm>
            <a:prstGeom prst="arc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EB4CD33-9997-4760-8F25-0C5BAB2F929C}"/>
              </a:ext>
            </a:extLst>
          </p:cNvPr>
          <p:cNvCxnSpPr/>
          <p:nvPr/>
        </p:nvCxnSpPr>
        <p:spPr>
          <a:xfrm>
            <a:off x="6904027" y="1822663"/>
            <a:ext cx="644376" cy="3807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9FACF84-1885-4C89-961A-9D30141D5D08}"/>
              </a:ext>
            </a:extLst>
          </p:cNvPr>
          <p:cNvSpPr txBox="1"/>
          <p:nvPr/>
        </p:nvSpPr>
        <p:spPr>
          <a:xfrm>
            <a:off x="8062285" y="6058068"/>
            <a:ext cx="3823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데이터 출처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한국농수산식품유통공사</a:t>
            </a:r>
            <a:r>
              <a:rPr lang="ko-KR" altLang="en-US" sz="1400" dirty="0"/>
              <a:t> 보고서</a:t>
            </a:r>
            <a:endParaRPr lang="en-US" altLang="ko-KR" sz="1400" dirty="0"/>
          </a:p>
          <a:p>
            <a:r>
              <a:rPr lang="ko-KR" altLang="en-US" sz="1400" dirty="0"/>
              <a:t>                 한국건강증진개발원 주류 현황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569634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3F37EF-E7E7-469D-91AF-A7D6FF484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1" y="2955506"/>
            <a:ext cx="7356519" cy="350322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8C4399-1DA2-41A2-BE46-B144BC11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소규모 주류업체증가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CB0F-0AF3-488F-8ACD-EDEDDA69467A}"/>
              </a:ext>
            </a:extLst>
          </p:cNvPr>
          <p:cNvSpPr txBox="1"/>
          <p:nvPr/>
        </p:nvSpPr>
        <p:spPr>
          <a:xfrm>
            <a:off x="949278" y="1404225"/>
            <a:ext cx="33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제조 면허 추이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8220A5-A81A-4488-98ED-7FEE030D12E0}"/>
              </a:ext>
            </a:extLst>
          </p:cNvPr>
          <p:cNvSpPr/>
          <p:nvPr/>
        </p:nvSpPr>
        <p:spPr>
          <a:xfrm rot="5400000">
            <a:off x="4458745" y="1086775"/>
            <a:ext cx="369332" cy="7477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9B288A-F40F-491B-A094-4CA84A03788E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32CE2C-0682-4ABE-A1C7-5C1602977283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602BCB4-056B-4A3D-8D4E-8F84A162FD66}"/>
                </a:ext>
              </a:extLst>
            </p:cNvPr>
            <p:cNvSpPr/>
            <p:nvPr/>
          </p:nvSpPr>
          <p:spPr>
            <a:xfrm>
              <a:off x="0" y="342900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666EC6-69C2-48E0-9C56-5AF726BD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78" y="1815806"/>
            <a:ext cx="8055022" cy="11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15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D1E94-886A-40E1-ADC8-37F8C932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848"/>
            <a:ext cx="10515600" cy="1325563"/>
          </a:xfrm>
        </p:spPr>
        <p:txBody>
          <a:bodyPr/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시장규모 변화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431A546-0963-472F-B25A-71D510904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3384468"/>
            <a:ext cx="10420350" cy="3476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7DC88C-22A4-4E2B-B343-3BAFF3DACD78}"/>
              </a:ext>
            </a:extLst>
          </p:cNvPr>
          <p:cNvSpPr txBox="1"/>
          <p:nvPr/>
        </p:nvSpPr>
        <p:spPr>
          <a:xfrm>
            <a:off x="885824" y="1091384"/>
            <a:ext cx="670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국내 시장 출고량 및 </a:t>
            </a:r>
            <a:r>
              <a:rPr lang="en-US" altLang="ko-KR" dirty="0"/>
              <a:t>19</a:t>
            </a:r>
            <a:r>
              <a:rPr lang="ko-KR" altLang="en-US" dirty="0"/>
              <a:t>년 대비 </a:t>
            </a:r>
            <a:r>
              <a:rPr lang="en-US" altLang="ko-KR" dirty="0"/>
              <a:t>20</a:t>
            </a:r>
            <a:r>
              <a:rPr lang="ko-KR" altLang="en-US" dirty="0"/>
              <a:t>년의 출고량 증감률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27402F-50B8-4095-AC24-4B4CABDEFCFB}"/>
              </a:ext>
            </a:extLst>
          </p:cNvPr>
          <p:cNvGrpSpPr/>
          <p:nvPr/>
        </p:nvGrpSpPr>
        <p:grpSpPr>
          <a:xfrm>
            <a:off x="0" y="0"/>
            <a:ext cx="126000" cy="5893200"/>
            <a:chOff x="0" y="0"/>
            <a:chExt cx="112575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FE6732-50BE-4B59-812D-4EA35B6B04AB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18156D-2114-4B05-B7FA-8138AE902386}"/>
                </a:ext>
              </a:extLst>
            </p:cNvPr>
            <p:cNvSpPr/>
            <p:nvPr/>
          </p:nvSpPr>
          <p:spPr>
            <a:xfrm>
              <a:off x="0" y="342900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ED411A6-7E28-4CDD-9284-3F5D35E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2369128"/>
            <a:ext cx="10420351" cy="10153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7CE789-E383-4292-8C61-003009C7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4" y="1415411"/>
            <a:ext cx="10420351" cy="9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2010A-BCAA-4237-929F-EB9924E6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10" y="44766"/>
            <a:ext cx="10515600" cy="1124954"/>
          </a:xfrm>
        </p:spPr>
        <p:txBody>
          <a:bodyPr>
            <a:normAutofit/>
          </a:bodyPr>
          <a:lstStyle/>
          <a:p>
            <a:r>
              <a:rPr lang="ko-KR" altLang="en-US" sz="4000" dirty="0" err="1"/>
              <a:t>전통주</a:t>
            </a:r>
            <a:r>
              <a:rPr lang="ko-KR" altLang="en-US" sz="4000" dirty="0"/>
              <a:t> 출고량과 시장 규모 간의 상관관계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BC35A5-114D-49F0-92FB-794E2B046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210" y="4920859"/>
            <a:ext cx="9601200" cy="163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12715-F515-4913-8CB9-14DCD974D67C}"/>
              </a:ext>
            </a:extLst>
          </p:cNvPr>
          <p:cNvSpPr txBox="1"/>
          <p:nvPr/>
        </p:nvSpPr>
        <p:spPr>
          <a:xfrm>
            <a:off x="563781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A2A56-D688-4EC8-9A1B-865C8BA32249}"/>
              </a:ext>
            </a:extLst>
          </p:cNvPr>
          <p:cNvSpPr txBox="1"/>
          <p:nvPr/>
        </p:nvSpPr>
        <p:spPr>
          <a:xfrm>
            <a:off x="837210" y="1079424"/>
            <a:ext cx="49262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전통주</a:t>
            </a:r>
            <a:r>
              <a:rPr lang="ko-KR" altLang="en-US" sz="1600" dirty="0"/>
              <a:t> 출고량의 변화와 </a:t>
            </a:r>
            <a:r>
              <a:rPr lang="ko-KR" altLang="en-US" sz="1600" dirty="0" err="1"/>
              <a:t>전통주</a:t>
            </a:r>
            <a:r>
              <a:rPr lang="ko-KR" altLang="en-US" sz="1600" dirty="0"/>
              <a:t> 시장 규모는 양의 상관관계를 보입니다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이를 통계적으로 확인 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C32E70-5ED0-4ACE-8D17-56FFA45EC37D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952E57-4A48-46DD-B040-AC22F50678F3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A9752B-A9C2-4F20-AC2B-810F8A12B87C}"/>
                </a:ext>
              </a:extLst>
            </p:cNvPr>
            <p:cNvSpPr/>
            <p:nvPr/>
          </p:nvSpPr>
          <p:spPr>
            <a:xfrm>
              <a:off x="0" y="342900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7B59FE4-FC31-471C-8437-F09E1934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0" y="3429000"/>
            <a:ext cx="9779990" cy="1290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1A8089-9A6B-44CE-AE75-04E74744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10" y="1850983"/>
            <a:ext cx="6757390" cy="13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9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D365FC7-4CB0-4BA7-8C47-65B7BDCF7A6F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D0D9B-D3D6-4FC2-970B-D7D56C1BE3A4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FA3A0E-28B3-4F1B-9A5F-67001C5BF943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C8B6267-F970-49DA-8EEB-F943FD38A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9" y="305014"/>
            <a:ext cx="5792103" cy="34343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05F0EBC-4F13-4EB5-9558-BFCD3C26B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41" y="3837604"/>
            <a:ext cx="11692416" cy="43750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D473AE4-DD52-4595-A475-0BD2D6C02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40" y="4282127"/>
            <a:ext cx="7248675" cy="54263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53FE905-33DF-48AA-930D-5E31209C4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96" y="4824257"/>
            <a:ext cx="7248674" cy="4591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BA65AE-6F1B-47AF-8B44-C30C2E152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89" y="5291372"/>
            <a:ext cx="4512910" cy="4942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C1C840-7C5E-45EE-A550-2070DE126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19" y="5750062"/>
            <a:ext cx="3353182" cy="6418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3E3AC3-A4C2-44B0-B41C-1D739237DB2D}"/>
              </a:ext>
            </a:extLst>
          </p:cNvPr>
          <p:cNvSpPr txBox="1"/>
          <p:nvPr/>
        </p:nvSpPr>
        <p:spPr>
          <a:xfrm>
            <a:off x="6497444" y="1410800"/>
            <a:ext cx="4155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&lt;&lt; </a:t>
            </a:r>
            <a:r>
              <a:rPr lang="ko-KR" altLang="en-US" sz="3200" dirty="0"/>
              <a:t>불러온 데이터</a:t>
            </a:r>
          </a:p>
        </p:txBody>
      </p:sp>
    </p:spTree>
    <p:extLst>
      <p:ext uri="{BB962C8B-B14F-4D97-AF65-F5344CB8AC3E}">
        <p14:creationId xmlns:p14="http://schemas.microsoft.com/office/powerpoint/2010/main" val="3086639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D1E94-886A-40E1-ADC8-37F8C932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96" y="75194"/>
            <a:ext cx="10515600" cy="1325563"/>
          </a:xfrm>
        </p:spPr>
        <p:txBody>
          <a:bodyPr/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수출 증가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F56ED68-2DE8-41CE-9798-79101CCA2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60" y="2341756"/>
            <a:ext cx="11047106" cy="427749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9C75B4-0F90-4089-B564-F1634F5D7878}"/>
              </a:ext>
            </a:extLst>
          </p:cNvPr>
          <p:cNvSpPr txBox="1"/>
          <p:nvPr/>
        </p:nvSpPr>
        <p:spPr>
          <a:xfrm>
            <a:off x="488794" y="1142955"/>
            <a:ext cx="387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-50" dirty="0">
                <a:solidFill>
                  <a:srgbClr val="262626"/>
                </a:solidFill>
                <a:effectLst/>
                <a:latin typeface="KoPub돋움체 Bold"/>
                <a:ea typeface="KoPub돋움체 Bold"/>
              </a:rPr>
              <a:t> 주종 별 수출 현황</a:t>
            </a:r>
            <a:endParaRPr lang="en-US" altLang="ko-KR" sz="1800" kern="0" spc="-50" dirty="0">
              <a:solidFill>
                <a:srgbClr val="262626"/>
              </a:solidFill>
              <a:effectLst/>
              <a:latin typeface="KoPub돋움체 Bold"/>
              <a:ea typeface="KoPub돋움체 Bold"/>
            </a:endParaRP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D85E6-8FA0-451E-A168-CF52691F0B9E}"/>
              </a:ext>
            </a:extLst>
          </p:cNvPr>
          <p:cNvSpPr txBox="1"/>
          <p:nvPr/>
        </p:nvSpPr>
        <p:spPr>
          <a:xfrm>
            <a:off x="548266" y="1405106"/>
            <a:ext cx="10515599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kern="0" spc="-50" dirty="0">
                <a:solidFill>
                  <a:srgbClr val="262626"/>
                </a:solidFill>
                <a:latin typeface="KoPub돋움체 Bold"/>
              </a:rPr>
              <a:t>대비 </a:t>
            </a:r>
            <a:r>
              <a:rPr lang="ko-KR" altLang="en-US" kern="0" spc="-50" dirty="0" err="1">
                <a:solidFill>
                  <a:srgbClr val="262626"/>
                </a:solidFill>
                <a:latin typeface="KoPub돋움체 Bold"/>
              </a:rPr>
              <a:t>증감율</a:t>
            </a:r>
            <a:r>
              <a:rPr lang="ko-KR" altLang="en-US" kern="0" spc="-50" dirty="0">
                <a:solidFill>
                  <a:srgbClr val="262626"/>
                </a:solidFill>
                <a:latin typeface="KoPub돋움체 Bold"/>
              </a:rPr>
              <a:t> </a:t>
            </a:r>
            <a:r>
              <a:rPr lang="en-US" altLang="ko-KR" kern="0" spc="-50" dirty="0">
                <a:solidFill>
                  <a:srgbClr val="262626"/>
                </a:solidFill>
                <a:latin typeface="KoPub돋움체 Bold"/>
              </a:rPr>
              <a:t>: </a:t>
            </a:r>
            <a:r>
              <a:rPr lang="en-US" altLang="ko-KR" dirty="0"/>
              <a:t>(</a:t>
            </a:r>
            <a:r>
              <a:rPr lang="ko-KR" altLang="en-US" dirty="0"/>
              <a:t>변화량</a:t>
            </a:r>
            <a:r>
              <a:rPr lang="en-US" altLang="ko-KR" dirty="0"/>
              <a:t>/</a:t>
            </a:r>
            <a:r>
              <a:rPr lang="ko-KR" altLang="en-US" dirty="0"/>
              <a:t>기준 시점의 값 변화량​</a:t>
            </a:r>
            <a:r>
              <a:rPr lang="en-US" altLang="ko-KR" dirty="0"/>
              <a:t>)×100</a:t>
            </a:r>
            <a:endParaRPr lang="ko-KR" altLang="en-US" sz="1800" kern="0" spc="-50" dirty="0">
              <a:solidFill>
                <a:srgbClr val="262626"/>
              </a:solidFill>
              <a:effectLst/>
              <a:latin typeface="KoPub돋움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EEB05-B3DF-4DD1-8F26-99AC168D78E0}"/>
              </a:ext>
            </a:extLst>
          </p:cNvPr>
          <p:cNvSpPr txBox="1"/>
          <p:nvPr/>
        </p:nvSpPr>
        <p:spPr>
          <a:xfrm>
            <a:off x="548266" y="1790552"/>
            <a:ext cx="10515599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ko-KR" sz="1400" kern="0" spc="-50" dirty="0">
                <a:solidFill>
                  <a:srgbClr val="262626"/>
                </a:solidFill>
                <a:latin typeface="KoPub돋움체 Bold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'2021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'2020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'2020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R="0" lvl="0" algn="l" fontAlgn="base" latinLnBrk="1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800" kern="0" spc="-50" dirty="0">
              <a:solidFill>
                <a:srgbClr val="262626"/>
              </a:solidFill>
              <a:effectLst/>
              <a:latin typeface="KoPub돋움체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457A4C-2C8E-4A4B-8460-88E9086B334B}"/>
              </a:ext>
            </a:extLst>
          </p:cNvPr>
          <p:cNvSpPr/>
          <p:nvPr/>
        </p:nvSpPr>
        <p:spPr>
          <a:xfrm rot="5400000">
            <a:off x="5881698" y="-414357"/>
            <a:ext cx="359836" cy="1102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365FC7-4CB0-4BA7-8C47-65B7BDCF7A6F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9D0D9B-D3D6-4FC2-970B-D7D56C1BE3A4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FA3A0E-28B3-4F1B-9A5F-67001C5BF943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81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ED89349-05B6-42CC-A9DB-D03F8999440E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D68AA5-8AF0-49C2-BBB0-77B82ACABF63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1060DE-E77C-48C7-A7D6-9DDB6F61F513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25B2F20-B6AA-4341-BC37-3CBE4E49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" y="0"/>
            <a:ext cx="5810457" cy="67279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98930F-F967-4F57-BEAE-C8EE4246DB3E}"/>
              </a:ext>
            </a:extLst>
          </p:cNvPr>
          <p:cNvSpPr txBox="1"/>
          <p:nvPr/>
        </p:nvSpPr>
        <p:spPr>
          <a:xfrm>
            <a:off x="6433150" y="2946600"/>
            <a:ext cx="4155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&lt;&lt; </a:t>
            </a:r>
            <a:r>
              <a:rPr lang="ko-KR" altLang="en-US" sz="3200" dirty="0"/>
              <a:t>불러온 데이터</a:t>
            </a:r>
          </a:p>
        </p:txBody>
      </p:sp>
    </p:spTree>
    <p:extLst>
      <p:ext uri="{BB962C8B-B14F-4D97-AF65-F5344CB8AC3E}">
        <p14:creationId xmlns:p14="http://schemas.microsoft.com/office/powerpoint/2010/main" val="84758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ED89349-05B6-42CC-A9DB-D03F8999440E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D68AA5-8AF0-49C2-BBB0-77B82ACABF63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1060DE-E77C-48C7-A7D6-9DDB6F61F513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1FFB92-02D6-44E8-BCA9-63BFB8197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" r="-1115" b="63125"/>
          <a:stretch/>
        </p:blipFill>
        <p:spPr>
          <a:xfrm>
            <a:off x="230043" y="2946600"/>
            <a:ext cx="5650331" cy="2528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E5508-AFA8-454E-B6AE-688E20753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19" y="827048"/>
            <a:ext cx="6026349" cy="52039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A4B5C8-F28D-47EC-B0E6-642F9C770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438"/>
          <a:stretch/>
        </p:blipFill>
        <p:spPr>
          <a:xfrm>
            <a:off x="181232" y="1514475"/>
            <a:ext cx="5790943" cy="113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9">
            <a:extLst>
              <a:ext uri="{FF2B5EF4-FFF2-40B4-BE49-F238E27FC236}">
                <a16:creationId xmlns:a16="http://schemas.microsoft.com/office/drawing/2014/main" id="{DCE26562-2F47-43F9-B157-C39CD551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2196252"/>
            <a:ext cx="11047106" cy="45723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BD1E94-886A-40E1-ADC8-37F8C9321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96" y="75194"/>
            <a:ext cx="10515600" cy="1325563"/>
          </a:xfrm>
        </p:spPr>
        <p:txBody>
          <a:bodyPr/>
          <a:lstStyle/>
          <a:p>
            <a:r>
              <a:rPr lang="ko-KR" altLang="en-US" dirty="0" err="1"/>
              <a:t>전통주</a:t>
            </a:r>
            <a:r>
              <a:rPr lang="ko-KR" altLang="en-US" dirty="0"/>
              <a:t> 수출 증가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5E100-9195-406B-8065-FF430BE5403A}"/>
              </a:ext>
            </a:extLst>
          </p:cNvPr>
          <p:cNvSpPr txBox="1"/>
          <p:nvPr/>
        </p:nvSpPr>
        <p:spPr>
          <a:xfrm>
            <a:off x="548266" y="1405106"/>
            <a:ext cx="10515599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r>
              <a:rPr lang="ko-KR" altLang="en-US" kern="0" spc="-50" dirty="0">
                <a:solidFill>
                  <a:srgbClr val="262626"/>
                </a:solidFill>
                <a:latin typeface="KoPub돋움체 Bold"/>
              </a:rPr>
              <a:t>대비 </a:t>
            </a:r>
            <a:r>
              <a:rPr lang="ko-KR" altLang="en-US" kern="0" spc="-50" dirty="0" err="1">
                <a:solidFill>
                  <a:srgbClr val="262626"/>
                </a:solidFill>
                <a:latin typeface="KoPub돋움체 Bold"/>
              </a:rPr>
              <a:t>증감율</a:t>
            </a:r>
            <a:r>
              <a:rPr lang="ko-KR" altLang="en-US" kern="0" spc="-50" dirty="0">
                <a:solidFill>
                  <a:srgbClr val="262626"/>
                </a:solidFill>
                <a:latin typeface="KoPub돋움체 Bold"/>
              </a:rPr>
              <a:t> </a:t>
            </a:r>
            <a:r>
              <a:rPr lang="en-US" altLang="ko-KR" kern="0" spc="-50" dirty="0">
                <a:solidFill>
                  <a:srgbClr val="262626"/>
                </a:solidFill>
                <a:latin typeface="KoPub돋움체 Bold"/>
              </a:rPr>
              <a:t>: </a:t>
            </a:r>
            <a:r>
              <a:rPr lang="en-US" altLang="ko-KR" dirty="0"/>
              <a:t>(</a:t>
            </a:r>
            <a:r>
              <a:rPr lang="ko-KR" altLang="en-US" dirty="0"/>
              <a:t>변화량</a:t>
            </a:r>
            <a:r>
              <a:rPr lang="en-US" altLang="ko-KR" dirty="0"/>
              <a:t>/</a:t>
            </a:r>
            <a:r>
              <a:rPr lang="ko-KR" altLang="en-US" dirty="0"/>
              <a:t>기준 시점의 값 변화량​</a:t>
            </a:r>
            <a:r>
              <a:rPr lang="en-US" altLang="ko-KR" dirty="0"/>
              <a:t>)×100</a:t>
            </a:r>
            <a:endParaRPr lang="ko-KR" altLang="en-US" sz="1800" kern="0" spc="-50" dirty="0">
              <a:solidFill>
                <a:srgbClr val="262626"/>
              </a:solidFill>
              <a:effectLst/>
              <a:latin typeface="KoPub돋움체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C75B4-0F90-4089-B564-F1634F5D7878}"/>
              </a:ext>
            </a:extLst>
          </p:cNvPr>
          <p:cNvSpPr txBox="1"/>
          <p:nvPr/>
        </p:nvSpPr>
        <p:spPr>
          <a:xfrm>
            <a:off x="496228" y="1128087"/>
            <a:ext cx="387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0" spc="-50" dirty="0">
                <a:solidFill>
                  <a:srgbClr val="262626"/>
                </a:solidFill>
                <a:effectLst/>
                <a:latin typeface="KoPub돋움체 Bold"/>
                <a:ea typeface="KoPub돋움체 Bold"/>
              </a:rPr>
              <a:t> 국가 별 수출 현황</a:t>
            </a:r>
            <a:endParaRPr lang="en-US" altLang="ko-KR" sz="1800" kern="0" spc="-50" dirty="0">
              <a:solidFill>
                <a:srgbClr val="262626"/>
              </a:solidFill>
              <a:effectLst/>
              <a:latin typeface="KoPub돋움체 Bold"/>
              <a:ea typeface="KoPub돋움체 Bold"/>
            </a:endParaRPr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E73B86-5CE0-4A06-B9EF-4F0340C3052D}"/>
              </a:ext>
            </a:extLst>
          </p:cNvPr>
          <p:cNvSpPr txBox="1"/>
          <p:nvPr/>
        </p:nvSpPr>
        <p:spPr>
          <a:xfrm>
            <a:off x="548266" y="1768250"/>
            <a:ext cx="10515599" cy="85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countryDF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'2021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countryDF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'2020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/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countryDF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'2020 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수출 중량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R="0" lvl="0" algn="l" fontAlgn="base" latinLnBrk="1">
              <a:lnSpc>
                <a:spcPct val="160000"/>
              </a:lnSpc>
              <a:spcBef>
                <a:spcPts val="100"/>
              </a:spcBef>
              <a:spcAft>
                <a:spcPts val="100"/>
              </a:spcAft>
            </a:pPr>
            <a:endParaRPr lang="ko-KR" altLang="en-US" sz="1800" kern="0" spc="-50" dirty="0">
              <a:solidFill>
                <a:srgbClr val="262626"/>
              </a:solidFill>
              <a:effectLst/>
              <a:latin typeface="KoPub돋움체 Bold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698144-97E9-4C34-8FD4-E60D35F78179}"/>
              </a:ext>
            </a:extLst>
          </p:cNvPr>
          <p:cNvSpPr/>
          <p:nvPr/>
        </p:nvSpPr>
        <p:spPr>
          <a:xfrm rot="5400000">
            <a:off x="5840049" y="195494"/>
            <a:ext cx="511901" cy="1102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C7DCAC-A6AC-473B-BCD6-2667DB275E76}"/>
              </a:ext>
            </a:extLst>
          </p:cNvPr>
          <p:cNvSpPr/>
          <p:nvPr/>
        </p:nvSpPr>
        <p:spPr>
          <a:xfrm rot="5400000">
            <a:off x="5953679" y="1127135"/>
            <a:ext cx="284642" cy="1102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ED89349-05B6-42CC-A9DB-D03F8999440E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0" y="0"/>
            <a:chExt cx="112575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D68AA5-8AF0-49C2-BBB0-77B82ACABF63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1060DE-E77C-48C7-A7D6-9DDB6F61F513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57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10B7B-CFB8-4C02-8AC0-FC0A48AAA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EA12F1-E51B-4D94-951E-88B180E7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1" y="1395675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34039-2F5D-470F-8646-7B744A3CA142}"/>
              </a:ext>
            </a:extLst>
          </p:cNvPr>
          <p:cNvSpPr txBox="1"/>
          <p:nvPr/>
        </p:nvSpPr>
        <p:spPr>
          <a:xfrm>
            <a:off x="318509" y="5798068"/>
            <a:ext cx="580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베트남 마트에 전시된 우리 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155831-059F-4C50-9535-742DA333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73" y="815962"/>
            <a:ext cx="5682800" cy="1888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EE8B8-2692-4200-9180-4FEFC0DB1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93" y="2888403"/>
            <a:ext cx="5557780" cy="14748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276F89A-5D6C-4497-8329-531F10594005}"/>
              </a:ext>
            </a:extLst>
          </p:cNvPr>
          <p:cNvGrpSpPr/>
          <p:nvPr/>
        </p:nvGrpSpPr>
        <p:grpSpPr>
          <a:xfrm>
            <a:off x="0" y="0"/>
            <a:ext cx="125427" cy="5891436"/>
            <a:chOff x="0" y="0"/>
            <a:chExt cx="112575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F04010D-9D81-4473-8882-09D769772051}"/>
                </a:ext>
              </a:extLst>
            </p:cNvPr>
            <p:cNvSpPr/>
            <p:nvPr/>
          </p:nvSpPr>
          <p:spPr>
            <a:xfrm>
              <a:off x="0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7D5596-423A-4561-AA90-D5401C5D5848}"/>
                </a:ext>
              </a:extLst>
            </p:cNvPr>
            <p:cNvSpPr/>
            <p:nvPr/>
          </p:nvSpPr>
          <p:spPr>
            <a:xfrm>
              <a:off x="0" y="5267476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9669A3C-073C-42B7-81DA-73FCE3E1B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999" y="4547094"/>
            <a:ext cx="5557574" cy="17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8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2"/>
            <a:extLst>
              <a:ext uri="{FF2B5EF4-FFF2-40B4-BE49-F238E27FC236}">
                <a16:creationId xmlns:a16="http://schemas.microsoft.com/office/drawing/2014/main" id="{C9791107-E3D3-4E13-AE97-F029FEF74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" y="263390"/>
            <a:ext cx="6493112" cy="3660657"/>
          </a:xfrm>
          <a:prstGeom prst="rect">
            <a:avLst/>
          </a:prstGeom>
        </p:spPr>
      </p:pic>
      <p:pic>
        <p:nvPicPr>
          <p:cNvPr id="7" name="그림 6">
            <a:hlinkClick r:id="rId4"/>
            <a:extLst>
              <a:ext uri="{FF2B5EF4-FFF2-40B4-BE49-F238E27FC236}">
                <a16:creationId xmlns:a16="http://schemas.microsoft.com/office/drawing/2014/main" id="{552D84EE-C361-40F7-8B72-1ACC0ECA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281" y="2646767"/>
            <a:ext cx="7137081" cy="391266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D1D50B7-7E95-4514-8098-6C4DB4C54B90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A62A4D-056E-44C0-B87C-45A8CB71EE50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F15AFF-D0A0-43FA-B409-04967732CD36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206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48A12-4912-4DF1-A2F7-CCDD1A5F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광고 제재</a:t>
            </a:r>
          </a:p>
        </p:txBody>
      </p:sp>
      <p:pic>
        <p:nvPicPr>
          <p:cNvPr id="5" name="내용 개체 틀 4">
            <a:hlinkClick r:id="rId2"/>
            <a:extLst>
              <a:ext uri="{FF2B5EF4-FFF2-40B4-BE49-F238E27FC236}">
                <a16:creationId xmlns:a16="http://schemas.microsoft.com/office/drawing/2014/main" id="{5E805235-B0C9-45C8-A11E-0C68CC033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087" y="1488400"/>
            <a:ext cx="5627913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43D13-3C09-4170-858B-3F4C511FD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821" y="1176373"/>
            <a:ext cx="5685320" cy="14241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A88C4C-049F-4FE5-9B64-8DAFEDB18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364" y="2186833"/>
            <a:ext cx="5251777" cy="13351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85F67A-9132-4EA0-9BEE-5F3DEA8BF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21" y="3096673"/>
            <a:ext cx="5504529" cy="12612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49755-A960-48BD-A13F-6A75329BC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261" y="4006255"/>
            <a:ext cx="5531273" cy="12612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F5ACD3-A8DE-430D-87AE-F54F7ADEC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868" y="4854039"/>
            <a:ext cx="5531273" cy="124124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94CF8C6-F439-4F06-916A-82D3FCE294E5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2857075-0E35-41A7-BC5D-E7CE3B46E37C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1ADDF02-15E9-4E3A-9D57-919E656A1101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044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D7AE9-C5CD-4708-9B3F-443B84F5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광고 제재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A67DA-30EC-455D-AB2D-DA2488170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국민건강증진법 시행령 별표</a:t>
            </a:r>
            <a:r>
              <a:rPr lang="en-US" altLang="ko-KR" dirty="0"/>
              <a:t>1(</a:t>
            </a:r>
            <a:r>
              <a:rPr lang="ko-KR" altLang="en-US" dirty="0"/>
              <a:t>주류광고의 기준</a:t>
            </a:r>
            <a:r>
              <a:rPr lang="en-US" altLang="ko-KR" dirty="0"/>
              <a:t>) </a:t>
            </a: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호</a:t>
            </a:r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음주행위를 지나치게 </a:t>
            </a:r>
            <a:r>
              <a:rPr lang="ko-KR" altLang="en-US" dirty="0" err="1"/>
              <a:t>미화하는</a:t>
            </a:r>
            <a:r>
              <a:rPr lang="ko-KR" altLang="en-US" dirty="0"/>
              <a:t> 표현을 하지 않을 것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/>
              <a:t>    (</a:t>
            </a:r>
            <a:r>
              <a:rPr lang="ko-KR" altLang="en-US" sz="2000" dirty="0"/>
              <a:t>광고 내용 제재</a:t>
            </a:r>
            <a:r>
              <a:rPr lang="en-US" altLang="ko-KR" sz="2000" dirty="0"/>
              <a:t>, </a:t>
            </a:r>
            <a:r>
              <a:rPr lang="ko-KR" altLang="en-US" sz="2000" dirty="0"/>
              <a:t>노래 사용 제재</a:t>
            </a:r>
            <a:r>
              <a:rPr lang="en-US" altLang="ko-KR" sz="2000" dirty="0"/>
              <a:t>, </a:t>
            </a:r>
            <a:r>
              <a:rPr lang="ko-KR" altLang="en-US" sz="2000" dirty="0"/>
              <a:t>시간대 제재 등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출처</a:t>
            </a:r>
            <a:r>
              <a:rPr lang="en-US" altLang="ko-KR" sz="1800" dirty="0"/>
              <a:t>-</a:t>
            </a:r>
            <a:r>
              <a:rPr lang="ko-KR" altLang="en-US" sz="1800" dirty="0"/>
              <a:t>보건복지부 주류광고 준수사항 안내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E526B0-4B97-4D7C-8BD9-5ABBA6B861BD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9EB7D26-9859-4858-9F65-A32887C7EDFC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D2ECDD-E195-4946-AC2A-A5DCD10BA76D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17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34D65-46CF-470A-ABAA-E19EC921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광고비 감소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B15EC-31B1-4F4A-8794-D4F0530B3543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A81035-DB0E-4488-B8B4-3B566CB1F890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22EFAD-7291-4B2E-ACD6-5DD2DAEB4D89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DEC632-D6D8-4B77-B804-32E121B37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6765"/>
            <a:ext cx="9765046" cy="50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34D65-46CF-470A-ABAA-E19EC921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광고비 감소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B15EC-31B1-4F4A-8794-D4F0530B3543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A81035-DB0E-4488-B8B4-3B566CB1F890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22EFAD-7291-4B2E-ACD6-5DD2DAEB4D89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B8A6FA-37E4-43BA-855A-697A89F2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709"/>
            <a:ext cx="9319613" cy="51622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3ACE04C-0182-4344-956F-B9E77E0B5104}"/>
              </a:ext>
            </a:extLst>
          </p:cNvPr>
          <p:cNvSpPr/>
          <p:nvPr/>
        </p:nvSpPr>
        <p:spPr>
          <a:xfrm>
            <a:off x="2247900" y="3209925"/>
            <a:ext cx="57150" cy="111125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7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34D65-46CF-470A-ABAA-E19EC921D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광고비 감소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00C96BA-310F-4AB5-9957-122837604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83" y="1379908"/>
            <a:ext cx="8445934" cy="1873346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EA83F9-CCCB-4395-9233-B8D08618A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83" y="3483504"/>
            <a:ext cx="2749691" cy="9207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CF9D67-1577-4F43-9F02-EC1FED5B7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84" y="4666119"/>
            <a:ext cx="1801794" cy="1855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7E7EB6-43DD-4788-B05F-59DC5FF45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749" y="3483504"/>
            <a:ext cx="2901505" cy="9207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ACCC80-6D37-46C5-811B-DE2A5A1C2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749" y="4614240"/>
            <a:ext cx="1828029" cy="1855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55D433-306A-4208-96CF-73563CA9D8C7}"/>
              </a:ext>
            </a:extLst>
          </p:cNvPr>
          <p:cNvSpPr/>
          <p:nvPr/>
        </p:nvSpPr>
        <p:spPr>
          <a:xfrm>
            <a:off x="949881" y="1385741"/>
            <a:ext cx="1814968" cy="188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B3C7F65-76AE-4640-8C3D-E8CF082E1099}"/>
              </a:ext>
            </a:extLst>
          </p:cNvPr>
          <p:cNvSpPr/>
          <p:nvPr/>
        </p:nvSpPr>
        <p:spPr>
          <a:xfrm rot="5400000">
            <a:off x="3680232" y="4793295"/>
            <a:ext cx="968913" cy="188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EECED0D-F68A-4D37-BD4B-1D355170ADC4}"/>
              </a:ext>
            </a:extLst>
          </p:cNvPr>
          <p:cNvSpPr/>
          <p:nvPr/>
        </p:nvSpPr>
        <p:spPr>
          <a:xfrm rot="5400000">
            <a:off x="752205" y="4793294"/>
            <a:ext cx="968913" cy="188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6B15EC-31B1-4F4A-8794-D4F0530B3543}"/>
              </a:ext>
            </a:extLst>
          </p:cNvPr>
          <p:cNvGrpSpPr/>
          <p:nvPr/>
        </p:nvGrpSpPr>
        <p:grpSpPr>
          <a:xfrm>
            <a:off x="-1" y="0"/>
            <a:ext cx="126000" cy="5893200"/>
            <a:chOff x="12087036" y="0"/>
            <a:chExt cx="112575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A81035-DB0E-4488-B8B4-3B566CB1F890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322EFAD-7291-4B2E-ACD6-5DD2DAEB4D89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136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C30BD-B747-485E-BA7E-D60EDEAC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맥주 출고량 감소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31B8DDA-CDF7-49EE-83C8-8FDDA74F9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9974"/>
            <a:ext cx="10515600" cy="300263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F83DBE-3F8F-4324-B169-4010223EC61D}"/>
              </a:ext>
            </a:extLst>
          </p:cNvPr>
          <p:cNvSpPr/>
          <p:nvPr/>
        </p:nvSpPr>
        <p:spPr>
          <a:xfrm>
            <a:off x="4197927" y="3568535"/>
            <a:ext cx="795647" cy="1888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1A210D-5EDA-4294-83F2-BFB6D4FC480B}"/>
              </a:ext>
            </a:extLst>
          </p:cNvPr>
          <p:cNvGrpSpPr/>
          <p:nvPr/>
        </p:nvGrpSpPr>
        <p:grpSpPr>
          <a:xfrm>
            <a:off x="-1" y="0"/>
            <a:ext cx="126000" cy="6858000"/>
            <a:chOff x="12087036" y="0"/>
            <a:chExt cx="112575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E0016A6-C412-4790-8E1A-79E101AB2EC8}"/>
                </a:ext>
              </a:extLst>
            </p:cNvPr>
            <p:cNvSpPr/>
            <p:nvPr/>
          </p:nvSpPr>
          <p:spPr>
            <a:xfrm>
              <a:off x="12087036" y="0"/>
              <a:ext cx="112575" cy="6858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5CDAAF7-8375-4985-B62E-E9398FAAB2E6}"/>
                </a:ext>
              </a:extLst>
            </p:cNvPr>
            <p:cNvSpPr/>
            <p:nvPr/>
          </p:nvSpPr>
          <p:spPr>
            <a:xfrm>
              <a:off x="12087036" y="0"/>
              <a:ext cx="112575" cy="15905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200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316</Words>
  <Application>Microsoft Office PowerPoint</Application>
  <PresentationFormat>와이드스크린</PresentationFormat>
  <Paragraphs>76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KoPub돋움체 Bold</vt:lpstr>
      <vt:lpstr>맑은 고딕</vt:lpstr>
      <vt:lpstr>Arial</vt:lpstr>
      <vt:lpstr>Consolas</vt:lpstr>
      <vt:lpstr>Symbol</vt:lpstr>
      <vt:lpstr>Office 테마</vt:lpstr>
      <vt:lpstr> 맥주 광고 제재로 인한 주류시장의 변화</vt:lpstr>
      <vt:lpstr>PowerPoint 프레젠테이션</vt:lpstr>
      <vt:lpstr>PowerPoint 프레젠테이션</vt:lpstr>
      <vt:lpstr>맥주 광고 제재</vt:lpstr>
      <vt:lpstr>맥주 광고 제재</vt:lpstr>
      <vt:lpstr>맥주 광고비 감소</vt:lpstr>
      <vt:lpstr>맥주 광고비 감소</vt:lpstr>
      <vt:lpstr>맥주 광고비 감소</vt:lpstr>
      <vt:lpstr>맥주 출고량 감소</vt:lpstr>
      <vt:lpstr>맥주 출고량 감소</vt:lpstr>
      <vt:lpstr>맥주 출고량 감소</vt:lpstr>
      <vt:lpstr>맥주 출고량 감소</vt:lpstr>
      <vt:lpstr>맥주 출고량 감소</vt:lpstr>
      <vt:lpstr>과실주는?</vt:lpstr>
      <vt:lpstr>증류식 소주?</vt:lpstr>
      <vt:lpstr>전통주란 무엇인가?</vt:lpstr>
      <vt:lpstr>PowerPoint 프레젠테이션</vt:lpstr>
      <vt:lpstr>전통주 출고량 증가</vt:lpstr>
      <vt:lpstr>전통주 출고량 증가</vt:lpstr>
      <vt:lpstr>소규모 주류업체증가</vt:lpstr>
      <vt:lpstr>전통주 시장규모 변화</vt:lpstr>
      <vt:lpstr>전통주 출고량과 시장 규모 간의 상관관계</vt:lpstr>
      <vt:lpstr>PowerPoint 프레젠테이션</vt:lpstr>
      <vt:lpstr>전통주 수출 증가</vt:lpstr>
      <vt:lpstr>PowerPoint 프레젠테이션</vt:lpstr>
      <vt:lpstr>PowerPoint 프레젠테이션</vt:lpstr>
      <vt:lpstr>전통주 수출 증가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맥주 광고 제재로인한 국내 소비형태변화</dc:title>
  <dc:creator>KDP-30</dc:creator>
  <cp:lastModifiedBy>desktop</cp:lastModifiedBy>
  <cp:revision>30</cp:revision>
  <dcterms:created xsi:type="dcterms:W3CDTF">2024-07-17T08:06:31Z</dcterms:created>
  <dcterms:modified xsi:type="dcterms:W3CDTF">2024-07-18T04:09:25Z</dcterms:modified>
</cp:coreProperties>
</file>